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5"/>
  </p:notesMasterIdLst>
  <p:sldIdLst>
    <p:sldId id="256" r:id="rId2"/>
    <p:sldId id="257" r:id="rId3"/>
    <p:sldId id="276" r:id="rId4"/>
    <p:sldId id="259" r:id="rId5"/>
    <p:sldId id="258" r:id="rId6"/>
    <p:sldId id="261" r:id="rId7"/>
    <p:sldId id="260" r:id="rId8"/>
    <p:sldId id="268" r:id="rId9"/>
    <p:sldId id="269" r:id="rId10"/>
    <p:sldId id="267" r:id="rId11"/>
    <p:sldId id="266" r:id="rId12"/>
    <p:sldId id="277" r:id="rId13"/>
    <p:sldId id="263" r:id="rId14"/>
    <p:sldId id="262" r:id="rId15"/>
    <p:sldId id="278" r:id="rId16"/>
    <p:sldId id="264" r:id="rId17"/>
    <p:sldId id="270" r:id="rId18"/>
    <p:sldId id="273" r:id="rId19"/>
    <p:sldId id="271" r:id="rId20"/>
    <p:sldId id="272" r:id="rId21"/>
    <p:sldId id="265" r:id="rId22"/>
    <p:sldId id="274" r:id="rId23"/>
    <p:sldId id="275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17CFF"/>
    <a:srgbClr val="B24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38"/>
    <p:restoredTop sz="94692"/>
  </p:normalViewPr>
  <p:slideViewPr>
    <p:cSldViewPr snapToGrid="0" snapToObjects="1">
      <p:cViewPr varScale="1">
        <p:scale>
          <a:sx n="110" d="100"/>
          <a:sy n="110" d="100"/>
        </p:scale>
        <p:origin x="768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99B1F8-49D2-1D41-BF1F-BAC35FDBBB01}" type="datetimeFigureOut">
              <a:rPr lang="en-US" smtClean="0"/>
              <a:t>7/18/23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C2547-BD30-FB49-878C-B714FAFCC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034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1C2547-BD30-FB49-878C-B714FAFCC2E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881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1C2547-BD30-FB49-878C-B714FAFCC2E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658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1C2547-BD30-FB49-878C-B714FAFCC2E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124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100FD-95CC-6448-BE09-CDD3053C7DDC}" type="datetimeFigureOut">
              <a:rPr lang="en-US" smtClean="0"/>
              <a:t>7/18/23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16C0B-6E5B-6843-B309-756396195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005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100FD-95CC-6448-BE09-CDD3053C7DDC}" type="datetimeFigureOut">
              <a:rPr lang="en-US" smtClean="0"/>
              <a:t>7/18/23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16C0B-6E5B-6843-B309-756396195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509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100FD-95CC-6448-BE09-CDD3053C7DDC}" type="datetimeFigureOut">
              <a:rPr lang="en-US" smtClean="0"/>
              <a:t>7/18/23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16C0B-6E5B-6843-B309-756396195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142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100FD-95CC-6448-BE09-CDD3053C7DDC}" type="datetimeFigureOut">
              <a:rPr lang="en-US" smtClean="0"/>
              <a:t>7/18/23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16C0B-6E5B-6843-B309-756396195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456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100FD-95CC-6448-BE09-CDD3053C7DDC}" type="datetimeFigureOut">
              <a:rPr lang="en-US" smtClean="0"/>
              <a:t>7/18/23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16C0B-6E5B-6843-B309-756396195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665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100FD-95CC-6448-BE09-CDD3053C7DDC}" type="datetimeFigureOut">
              <a:rPr lang="en-US" smtClean="0"/>
              <a:t>7/18/23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16C0B-6E5B-6843-B309-756396195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91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100FD-95CC-6448-BE09-CDD3053C7DDC}" type="datetimeFigureOut">
              <a:rPr lang="en-US" smtClean="0"/>
              <a:t>7/18/23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16C0B-6E5B-6843-B309-756396195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164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100FD-95CC-6448-BE09-CDD3053C7DDC}" type="datetimeFigureOut">
              <a:rPr lang="en-US" smtClean="0"/>
              <a:t>7/18/23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16C0B-6E5B-6843-B309-756396195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387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100FD-95CC-6448-BE09-CDD3053C7DDC}" type="datetimeFigureOut">
              <a:rPr lang="en-US" smtClean="0"/>
              <a:t>7/18/23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16C0B-6E5B-6843-B309-756396195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937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100FD-95CC-6448-BE09-CDD3053C7DDC}" type="datetimeFigureOut">
              <a:rPr lang="en-US" smtClean="0"/>
              <a:t>7/18/23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16C0B-6E5B-6843-B309-756396195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250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100FD-95CC-6448-BE09-CDD3053C7DDC}" type="datetimeFigureOut">
              <a:rPr lang="en-US" smtClean="0"/>
              <a:t>7/18/23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16C0B-6E5B-6843-B309-756396195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808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6100FD-95CC-6448-BE09-CDD3053C7DDC}" type="datetimeFigureOut">
              <a:rPr lang="en-US" smtClean="0"/>
              <a:t>7/18/23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816C0B-6E5B-6843-B309-756396195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182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3.wdp"/><Relationship Id="rId18" Type="http://schemas.microsoft.com/office/2007/relationships/hdphoto" Target="../media/hdphoto7.wdp"/><Relationship Id="rId3" Type="http://schemas.openxmlformats.org/officeDocument/2006/relationships/image" Target="../media/image6.tiff"/><Relationship Id="rId21" Type="http://schemas.microsoft.com/office/2007/relationships/hdphoto" Target="../media/hdphoto9.wdp"/><Relationship Id="rId7" Type="http://schemas.openxmlformats.org/officeDocument/2006/relationships/image" Target="../media/image9.tiff"/><Relationship Id="rId12" Type="http://schemas.openxmlformats.org/officeDocument/2006/relationships/image" Target="../media/image13.png"/><Relationship Id="rId17" Type="http://schemas.microsoft.com/office/2007/relationships/hdphoto" Target="../media/hdphoto6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4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5" Type="http://schemas.microsoft.com/office/2007/relationships/hdphoto" Target="../media/hdphoto5.wdp"/><Relationship Id="rId10" Type="http://schemas.openxmlformats.org/officeDocument/2006/relationships/image" Target="../media/image11.tiff"/><Relationship Id="rId19" Type="http://schemas.microsoft.com/office/2007/relationships/hdphoto" Target="../media/hdphoto8.wdp"/><Relationship Id="rId4" Type="http://schemas.openxmlformats.org/officeDocument/2006/relationships/image" Target="../media/image7.jpeg"/><Relationship Id="rId9" Type="http://schemas.microsoft.com/office/2007/relationships/hdphoto" Target="../media/hdphoto2.wdp"/><Relationship Id="rId14" Type="http://schemas.microsoft.com/office/2007/relationships/hdphoto" Target="../media/hdphoto4.wdp"/><Relationship Id="rId22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microsoft.com/office/2007/relationships/hdphoto" Target="../media/hdphoto11.wdp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D24BA2A8-E13A-9E68-BFB1-71017088FC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" t="4652" r="4253" b="4621"/>
          <a:stretch/>
        </p:blipFill>
        <p:spPr bwMode="auto">
          <a:xfrm>
            <a:off x="1593513" y="1337529"/>
            <a:ext cx="4206396" cy="41829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A0AB99C-368D-A61A-4BAA-A7927EC1A698}"/>
              </a:ext>
            </a:extLst>
          </p:cNvPr>
          <p:cNvSpPr/>
          <p:nvPr/>
        </p:nvSpPr>
        <p:spPr>
          <a:xfrm>
            <a:off x="5799909" y="2054262"/>
            <a:ext cx="5660572" cy="2718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SG" sz="4267" dirty="0">
                <a:solidFill>
                  <a:srgbClr val="521E8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Know Myself</a:t>
            </a:r>
            <a:endParaRPr lang="en-SG" sz="1867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SG" sz="4267" dirty="0">
                <a:solidFill>
                  <a:srgbClr val="521E8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Know My Spouse</a:t>
            </a:r>
            <a:endParaRPr lang="en-SG" sz="1867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SG" sz="4267" dirty="0">
                <a:solidFill>
                  <a:srgbClr val="521E8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Know God’s Family</a:t>
            </a:r>
            <a:endParaRPr lang="en-SG" sz="1867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SG" sz="4267" dirty="0">
                <a:solidFill>
                  <a:srgbClr val="521E8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Glorify God</a:t>
            </a:r>
            <a:endParaRPr lang="en-SG" sz="1867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5681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posing for a picture&#10;&#10;Description automatically generated with medium confidence">
            <a:extLst>
              <a:ext uri="{FF2B5EF4-FFF2-40B4-BE49-F238E27FC236}">
                <a16:creationId xmlns:a16="http://schemas.microsoft.com/office/drawing/2014/main" id="{D25DFD40-95C0-EFFA-E3EC-7A9A47FDED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57" r="17678" b="2"/>
          <a:stretch/>
        </p:blipFill>
        <p:spPr>
          <a:xfrm>
            <a:off x="6886643" y="1030769"/>
            <a:ext cx="2579894" cy="4793094"/>
          </a:xfrm>
          <a:prstGeom prst="rect">
            <a:avLst/>
          </a:prstGeom>
        </p:spPr>
      </p:pic>
      <p:pic>
        <p:nvPicPr>
          <p:cNvPr id="5" name="Picture 4" descr="A person and person posing for a picture&#10;&#10;Description automatically generated with medium confidence">
            <a:extLst>
              <a:ext uri="{FF2B5EF4-FFF2-40B4-BE49-F238E27FC236}">
                <a16:creationId xmlns:a16="http://schemas.microsoft.com/office/drawing/2014/main" id="{049A0F9F-6637-3886-1799-4390CA0F56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226" r="20825" b="3802"/>
          <a:stretch/>
        </p:blipFill>
        <p:spPr>
          <a:xfrm>
            <a:off x="4219412" y="1030769"/>
            <a:ext cx="2579895" cy="47930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B9A2D5-5694-5B7E-4FEB-404A22C8AB6A}"/>
              </a:ext>
            </a:extLst>
          </p:cNvPr>
          <p:cNvSpPr txBox="1"/>
          <p:nvPr/>
        </p:nvSpPr>
        <p:spPr>
          <a:xfrm>
            <a:off x="4219412" y="682674"/>
            <a:ext cx="25798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/>
            </a:lvl1pPr>
          </a:lstStyle>
          <a:p>
            <a:r>
              <a:rPr lang="en-US" dirty="0"/>
              <a:t>Kept their Vows 33yrs</a:t>
            </a:r>
          </a:p>
        </p:txBody>
      </p:sp>
      <p:pic>
        <p:nvPicPr>
          <p:cNvPr id="7" name="Picture 6" descr="A person and person posing for a picture&#10;&#10;Description automatically generated with medium confidence">
            <a:extLst>
              <a:ext uri="{FF2B5EF4-FFF2-40B4-BE49-F238E27FC236}">
                <a16:creationId xmlns:a16="http://schemas.microsoft.com/office/drawing/2014/main" id="{7D744B92-47A9-E986-79D7-80D1E89DA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1783" t="12125" r="2408" b="31627"/>
          <a:stretch/>
        </p:blipFill>
        <p:spPr>
          <a:xfrm>
            <a:off x="2167773" y="1058681"/>
            <a:ext cx="1929084" cy="22278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67376A-B49A-A9A3-B8B3-DD6FEB1A9316}"/>
              </a:ext>
            </a:extLst>
          </p:cNvPr>
          <p:cNvSpPr txBox="1"/>
          <p:nvPr/>
        </p:nvSpPr>
        <p:spPr>
          <a:xfrm>
            <a:off x="2167772" y="743496"/>
            <a:ext cx="19086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/>
            </a:lvl1pPr>
          </a:lstStyle>
          <a:p>
            <a:r>
              <a:rPr lang="en-US" dirty="0"/>
              <a:t>Kept their Vows 18yrs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27428A-E1D9-AE96-8EAC-940EB4F350E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60" t="27408" r="11455" b="9331"/>
          <a:stretch/>
        </p:blipFill>
        <p:spPr>
          <a:xfrm rot="16200000">
            <a:off x="8463756" y="2139052"/>
            <a:ext cx="4789726" cy="2579895"/>
          </a:xfrm>
          <a:prstGeom prst="rect">
            <a:avLst/>
          </a:prstGeom>
        </p:spPr>
      </p:pic>
      <p:pic>
        <p:nvPicPr>
          <p:cNvPr id="10" name="Picture 9" descr="A person and person posing for a picture&#10;&#10;Description automatically generated with medium confidence">
            <a:extLst>
              <a:ext uri="{FF2B5EF4-FFF2-40B4-BE49-F238E27FC236}">
                <a16:creationId xmlns:a16="http://schemas.microsoft.com/office/drawing/2014/main" id="{B7FE3B8C-3375-2408-C95E-9BEF6C1A3BA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  <a14:imgEffect>
                      <a14:brightnessContrast bright="-6000"/>
                    </a14:imgEffect>
                  </a14:imgLayer>
                </a14:imgProps>
              </a:ext>
            </a:extLst>
          </a:blip>
          <a:srcRect l="10001" t="9185" r="11027" b="25358"/>
          <a:stretch/>
        </p:blipFill>
        <p:spPr>
          <a:xfrm>
            <a:off x="2165437" y="3348143"/>
            <a:ext cx="1934994" cy="2191984"/>
          </a:xfrm>
          <a:prstGeom prst="rect">
            <a:avLst/>
          </a:prstGeom>
        </p:spPr>
      </p:pic>
      <p:pic>
        <p:nvPicPr>
          <p:cNvPr id="11" name="Picture 10" descr="A person and person in wedding attire&#10;&#10;Description automatically generated with medium confidence">
            <a:extLst>
              <a:ext uri="{FF2B5EF4-FFF2-40B4-BE49-F238E27FC236}">
                <a16:creationId xmlns:a16="http://schemas.microsoft.com/office/drawing/2014/main" id="{99DCE92B-AB43-136D-7970-9DBDC6D792D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4297" t="2469" r="23069" b="2861"/>
          <a:stretch/>
        </p:blipFill>
        <p:spPr>
          <a:xfrm>
            <a:off x="94417" y="1034559"/>
            <a:ext cx="1998613" cy="479309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A698624-AA4E-4612-B7CE-92CDE434EA0D}"/>
              </a:ext>
            </a:extLst>
          </p:cNvPr>
          <p:cNvSpPr txBox="1"/>
          <p:nvPr/>
        </p:nvSpPr>
        <p:spPr>
          <a:xfrm>
            <a:off x="6921862" y="707796"/>
            <a:ext cx="25446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/>
            </a:lvl1pPr>
          </a:lstStyle>
          <a:p>
            <a:r>
              <a:rPr lang="en-US" dirty="0"/>
              <a:t>Kept their Vows 36yrs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C997FD-BAF4-36C4-5B6C-6D369745E4A0}"/>
              </a:ext>
            </a:extLst>
          </p:cNvPr>
          <p:cNvSpPr txBox="1"/>
          <p:nvPr/>
        </p:nvSpPr>
        <p:spPr>
          <a:xfrm>
            <a:off x="2165437" y="5583409"/>
            <a:ext cx="1998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/>
            </a:lvl1pPr>
          </a:lstStyle>
          <a:p>
            <a:r>
              <a:rPr lang="en-US" dirty="0"/>
              <a:t>Kept their Vows 18yrs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DC3F4F-F52B-FCFA-0DDF-685DD2BEC431}"/>
              </a:ext>
            </a:extLst>
          </p:cNvPr>
          <p:cNvSpPr txBox="1"/>
          <p:nvPr/>
        </p:nvSpPr>
        <p:spPr>
          <a:xfrm>
            <a:off x="102995" y="703836"/>
            <a:ext cx="1929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/>
            </a:lvl1pPr>
          </a:lstStyle>
          <a:p>
            <a:r>
              <a:rPr lang="en-US" dirty="0"/>
              <a:t>Kept their Vows 31yrs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6B3824-85CD-635F-5EA0-6ACBE721CA6B}"/>
              </a:ext>
            </a:extLst>
          </p:cNvPr>
          <p:cNvSpPr txBox="1"/>
          <p:nvPr/>
        </p:nvSpPr>
        <p:spPr>
          <a:xfrm>
            <a:off x="9568671" y="654384"/>
            <a:ext cx="2579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Kept their Vows 39yrs</a:t>
            </a: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C96F7374-6EA8-4E22-5B2E-85A74D216E6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14406" y="5074468"/>
            <a:ext cx="605066" cy="605066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45C93F40-C53E-2747-C400-657508D4EE8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58114" y="4935558"/>
            <a:ext cx="510612" cy="510612"/>
          </a:xfrm>
          <a:prstGeom prst="rect">
            <a:avLst/>
          </a:prstGeom>
        </p:spPr>
      </p:pic>
      <p:pic>
        <p:nvPicPr>
          <p:cNvPr id="1028" name="Picture 4" descr="party face emoji PNG image with transparent background | TOPpng">
            <a:extLst>
              <a:ext uri="{FF2B5EF4-FFF2-40B4-BE49-F238E27FC236}">
                <a16:creationId xmlns:a16="http://schemas.microsoft.com/office/drawing/2014/main" id="{B0ADC56B-9310-0D28-2694-17876F61C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67" b="94761" l="3929" r="95595">
                        <a14:foregroundMark x1="7619" y1="54831" x2="7619" y2="54831"/>
                        <a14:foregroundMark x1="3929" y1="69849" x2="3929" y2="69849"/>
                        <a14:foregroundMark x1="47143" y1="91153" x2="47143" y2="91153"/>
                        <a14:foregroundMark x1="65357" y1="90454" x2="62619" y2="90570"/>
                        <a14:foregroundMark x1="61786" y1="20256" x2="65238" y2="17229"/>
                        <a14:foregroundMark x1="68571" y1="19790" x2="86548" y2="12573"/>
                        <a14:foregroundMark x1="86548" y1="12573" x2="92024" y2="8033"/>
                        <a14:foregroundMark x1="92024" y1="8033" x2="88452" y2="25495"/>
                        <a14:foregroundMark x1="88452" y1="25495" x2="86071" y2="31315"/>
                        <a14:foregroundMark x1="78214" y1="31083" x2="71071" y2="27590"/>
                        <a14:foregroundMark x1="71071" y1="27590" x2="71071" y2="27590"/>
                        <a14:foregroundMark x1="56786" y1="21769" x2="56786" y2="21769"/>
                        <a14:foregroundMark x1="56786" y1="18976" x2="57262" y2="24796"/>
                        <a14:foregroundMark x1="80000" y1="33760" x2="85000" y2="39348"/>
                        <a14:foregroundMark x1="95714" y1="7567" x2="95714" y2="11409"/>
                        <a14:foregroundMark x1="57500" y1="89057" x2="64881" y2="90803"/>
                        <a14:foregroundMark x1="64881" y1="90803" x2="68214" y2="88591"/>
                        <a14:foregroundMark x1="63690" y1="94761" x2="63690" y2="947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780" y="5262728"/>
            <a:ext cx="465148" cy="47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party face emoji PNG image with transparent background | TOPpng">
            <a:extLst>
              <a:ext uri="{FF2B5EF4-FFF2-40B4-BE49-F238E27FC236}">
                <a16:creationId xmlns:a16="http://schemas.microsoft.com/office/drawing/2014/main" id="{8A4EC79E-2003-0B04-C316-DFCF81967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567" b="94761" l="3929" r="95595">
                        <a14:foregroundMark x1="7619" y1="54831" x2="7619" y2="54831"/>
                        <a14:foregroundMark x1="3929" y1="69849" x2="3929" y2="69849"/>
                        <a14:foregroundMark x1="47143" y1="91153" x2="47143" y2="91153"/>
                        <a14:foregroundMark x1="65357" y1="90454" x2="62619" y2="90570"/>
                        <a14:foregroundMark x1="61786" y1="20256" x2="65238" y2="17229"/>
                        <a14:foregroundMark x1="68571" y1="19790" x2="86548" y2="12573"/>
                        <a14:foregroundMark x1="86548" y1="12573" x2="92024" y2="8033"/>
                        <a14:foregroundMark x1="92024" y1="8033" x2="88452" y2="25495"/>
                        <a14:foregroundMark x1="88452" y1="25495" x2="86071" y2="31315"/>
                        <a14:foregroundMark x1="78214" y1="31083" x2="71071" y2="27590"/>
                        <a14:foregroundMark x1="71071" y1="27590" x2="71071" y2="27590"/>
                        <a14:foregroundMark x1="56786" y1="21769" x2="56786" y2="21769"/>
                        <a14:foregroundMark x1="56786" y1="18976" x2="57262" y2="24796"/>
                        <a14:foregroundMark x1="80000" y1="33760" x2="85000" y2="39348"/>
                        <a14:foregroundMark x1="95714" y1="7567" x2="95714" y2="11409"/>
                        <a14:foregroundMark x1="57500" y1="89057" x2="64881" y2="90803"/>
                        <a14:foregroundMark x1="64881" y1="90803" x2="68214" y2="88591"/>
                        <a14:foregroundMark x1="63690" y1="94761" x2="63690" y2="947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809" y="2636970"/>
            <a:ext cx="318588" cy="325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party face emoji PNG image with transparent background | TOPpng">
            <a:extLst>
              <a:ext uri="{FF2B5EF4-FFF2-40B4-BE49-F238E27FC236}">
                <a16:creationId xmlns:a16="http://schemas.microsoft.com/office/drawing/2014/main" id="{612F0FC4-A358-A528-F6AF-A5D8C36E7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567" b="94761" l="3929" r="95595">
                        <a14:foregroundMark x1="7619" y1="54831" x2="7619" y2="54831"/>
                        <a14:foregroundMark x1="3929" y1="69849" x2="3929" y2="69849"/>
                        <a14:foregroundMark x1="47143" y1="91153" x2="47143" y2="91153"/>
                        <a14:foregroundMark x1="65357" y1="90454" x2="62619" y2="90570"/>
                        <a14:foregroundMark x1="61786" y1="20256" x2="65238" y2="17229"/>
                        <a14:foregroundMark x1="68571" y1="19790" x2="86548" y2="12573"/>
                        <a14:foregroundMark x1="86548" y1="12573" x2="92024" y2="8033"/>
                        <a14:foregroundMark x1="92024" y1="8033" x2="88452" y2="25495"/>
                        <a14:foregroundMark x1="88452" y1="25495" x2="86071" y2="31315"/>
                        <a14:foregroundMark x1="78214" y1="31083" x2="71071" y2="27590"/>
                        <a14:foregroundMark x1="71071" y1="27590" x2="71071" y2="27590"/>
                        <a14:foregroundMark x1="56786" y1="21769" x2="56786" y2="21769"/>
                        <a14:foregroundMark x1="56786" y1="18976" x2="57262" y2="24796"/>
                        <a14:foregroundMark x1="80000" y1="33760" x2="85000" y2="39348"/>
                        <a14:foregroundMark x1="95714" y1="7567" x2="95714" y2="11409"/>
                        <a14:foregroundMark x1="57500" y1="89057" x2="64881" y2="90803"/>
                        <a14:foregroundMark x1="64881" y1="90803" x2="68214" y2="88591"/>
                        <a14:foregroundMark x1="63690" y1="94761" x2="63690" y2="947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117" y="5244132"/>
            <a:ext cx="465148" cy="47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741F5210-0518-5DFB-2ED7-021755F6E2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14373" y="5186896"/>
            <a:ext cx="534373" cy="534373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CC443285-7BA9-F5E9-3B89-C72D405E77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01273" y="5116203"/>
            <a:ext cx="605066" cy="605066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128B234D-F1E0-B70A-CB60-324B9F211D3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7661" y="5212684"/>
            <a:ext cx="510612" cy="510612"/>
          </a:xfrm>
          <a:prstGeom prst="rect">
            <a:avLst/>
          </a:prstGeom>
        </p:spPr>
      </p:pic>
      <p:pic>
        <p:nvPicPr>
          <p:cNvPr id="1030" name="Picture 6" descr="Transparent Thumb Up Emoji Png - Thumbs Up Apple Emoji, Png Download -  925x997(#6827427) - PngFind">
            <a:extLst>
              <a:ext uri="{FF2B5EF4-FFF2-40B4-BE49-F238E27FC236}">
                <a16:creationId xmlns:a16="http://schemas.microsoft.com/office/drawing/2014/main" id="{4D022949-E461-2BBD-2CEC-C333CABEA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622" b="94538" l="1887" r="92925">
                        <a14:foregroundMark x1="6132" y1="59664" x2="2830" y2="72269"/>
                        <a14:foregroundMark x1="44340" y1="9244" x2="51415" y2="8403"/>
                        <a14:foregroundMark x1="48113" y1="5042" x2="48113" y2="5042"/>
                        <a14:foregroundMark x1="92925" y1="48739" x2="92925" y2="50420"/>
                        <a14:foregroundMark x1="93396" y1="62185" x2="93396" y2="64286"/>
                        <a14:foregroundMark x1="91981" y1="77311" x2="91981" y2="77311"/>
                        <a14:foregroundMark x1="66509" y1="88235" x2="77830" y2="89076"/>
                        <a14:foregroundMark x1="73113" y1="94118" x2="77830" y2="94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836" y="5046371"/>
            <a:ext cx="381915" cy="42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Transparent Thumb Up Emoji Png - Thumbs Up Apple Emoji, Png Download -  925x997(#6827427) - PngFind">
            <a:extLst>
              <a:ext uri="{FF2B5EF4-FFF2-40B4-BE49-F238E27FC236}">
                <a16:creationId xmlns:a16="http://schemas.microsoft.com/office/drawing/2014/main" id="{1DBEF4A8-CCC9-BCCD-A693-016C79323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622" b="94538" l="1887" r="92925">
                        <a14:foregroundMark x1="6132" y1="59664" x2="2830" y2="72269"/>
                        <a14:foregroundMark x1="44340" y1="9244" x2="51415" y2="8403"/>
                        <a14:foregroundMark x1="48113" y1="5042" x2="48113" y2="5042"/>
                        <a14:foregroundMark x1="92925" y1="48739" x2="92925" y2="50420"/>
                        <a14:foregroundMark x1="93396" y1="62185" x2="93396" y2="64286"/>
                        <a14:foregroundMark x1="91981" y1="77311" x2="91981" y2="77311"/>
                        <a14:foregroundMark x1="66509" y1="88235" x2="77830" y2="89076"/>
                        <a14:foregroundMark x1="73113" y1="94118" x2="77830" y2="94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251" y="2542726"/>
            <a:ext cx="381915" cy="42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Transparent Thumb Up Emoji Png - Thumbs Up Apple Emoji, Png Download -  925x997(#6827427) - PngFind">
            <a:extLst>
              <a:ext uri="{FF2B5EF4-FFF2-40B4-BE49-F238E27FC236}">
                <a16:creationId xmlns:a16="http://schemas.microsoft.com/office/drawing/2014/main" id="{1BC03603-DFE1-E326-42A1-B0BF89DD8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622" b="94538" l="1887" r="92925">
                        <a14:foregroundMark x1="6132" y1="59664" x2="2830" y2="72269"/>
                        <a14:foregroundMark x1="44340" y1="9244" x2="51415" y2="8403"/>
                        <a14:foregroundMark x1="48113" y1="5042" x2="48113" y2="5042"/>
                        <a14:foregroundMark x1="92925" y1="48739" x2="92925" y2="50420"/>
                        <a14:foregroundMark x1="93396" y1="62185" x2="93396" y2="64286"/>
                        <a14:foregroundMark x1="91981" y1="77311" x2="91981" y2="77311"/>
                        <a14:foregroundMark x1="66509" y1="88235" x2="77830" y2="89076"/>
                        <a14:foregroundMark x1="73113" y1="94118" x2="77830" y2="94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289" y="5308544"/>
            <a:ext cx="381915" cy="42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trong Arm Emoji Arm Strongfreetoedit - Strong Emoji PNG – Stunning free transparent  png clipart images free download">
            <a:extLst>
              <a:ext uri="{FF2B5EF4-FFF2-40B4-BE49-F238E27FC236}">
                <a16:creationId xmlns:a16="http://schemas.microsoft.com/office/drawing/2014/main" id="{EF035E91-4722-17DC-F975-EDDB572DE1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36" r="42070"/>
          <a:stretch/>
        </p:blipFill>
        <p:spPr bwMode="auto">
          <a:xfrm>
            <a:off x="10361124" y="5116204"/>
            <a:ext cx="531692" cy="70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Strong Arm Emoji Arm Strongfreetoedit - Strong Emoji PNG – Stunning free transparent  png clipart images free download">
            <a:extLst>
              <a:ext uri="{FF2B5EF4-FFF2-40B4-BE49-F238E27FC236}">
                <a16:creationId xmlns:a16="http://schemas.microsoft.com/office/drawing/2014/main" id="{5D0B446F-695A-5BA6-B3EC-E4A452426B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36" r="42070"/>
          <a:stretch/>
        </p:blipFill>
        <p:spPr bwMode="auto">
          <a:xfrm>
            <a:off x="5425435" y="5074468"/>
            <a:ext cx="565225" cy="74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8" descr="Strong Arm Emoji Arm Strongfreetoedit - Strong Emoji PNG – Stunning free transparent  png clipart images free download">
            <a:extLst>
              <a:ext uri="{FF2B5EF4-FFF2-40B4-BE49-F238E27FC236}">
                <a16:creationId xmlns:a16="http://schemas.microsoft.com/office/drawing/2014/main" id="{97AD87F5-8E67-A5EE-05CE-7B4FC60904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36" r="42070"/>
          <a:stretch/>
        </p:blipFill>
        <p:spPr bwMode="auto">
          <a:xfrm>
            <a:off x="8005330" y="5167440"/>
            <a:ext cx="534373" cy="70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86040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EC83CF7F-A3C1-40EF-D1FC-B25EAEDFAD80}"/>
              </a:ext>
            </a:extLst>
          </p:cNvPr>
          <p:cNvSpPr/>
          <p:nvPr/>
        </p:nvSpPr>
        <p:spPr>
          <a:xfrm>
            <a:off x="0" y="2435469"/>
            <a:ext cx="12192000" cy="1987062"/>
          </a:xfrm>
          <a:prstGeom prst="rect">
            <a:avLst/>
          </a:prstGeom>
          <a:solidFill>
            <a:srgbClr val="C17CFF">
              <a:alpha val="6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What to Expect in the 5 Sessions</a:t>
            </a:r>
          </a:p>
        </p:txBody>
      </p:sp>
    </p:spTree>
    <p:extLst>
      <p:ext uri="{BB962C8B-B14F-4D97-AF65-F5344CB8AC3E}">
        <p14:creationId xmlns:p14="http://schemas.microsoft.com/office/powerpoint/2010/main" val="28828922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text on a white background&#10;&#10;Description automatically generated">
            <a:extLst>
              <a:ext uri="{FF2B5EF4-FFF2-40B4-BE49-F238E27FC236}">
                <a16:creationId xmlns:a16="http://schemas.microsoft.com/office/drawing/2014/main" id="{F48DAEE4-9A69-38DC-A234-8E6A8D170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369" y="970989"/>
            <a:ext cx="11661261" cy="4916022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970FDA37-ED87-6D49-FA46-AB41FF48C7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" t="4652" r="4253" b="4621"/>
          <a:stretch/>
        </p:blipFill>
        <p:spPr bwMode="auto">
          <a:xfrm>
            <a:off x="9124247" y="4067033"/>
            <a:ext cx="2257595" cy="22450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920686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FB03DB-9BAA-4C16-81E7-0E0D45BAA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2090" y="2109165"/>
            <a:ext cx="2817713" cy="3935199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FB5EE2-E1A5-727A-F19F-CE89A44E2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6979" y="2109165"/>
            <a:ext cx="2750362" cy="3935199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ECF9AA0-0604-C394-236C-D37631EA01E2}"/>
              </a:ext>
            </a:extLst>
          </p:cNvPr>
          <p:cNvSpPr/>
          <p:nvPr/>
        </p:nvSpPr>
        <p:spPr>
          <a:xfrm>
            <a:off x="199696" y="2549423"/>
            <a:ext cx="25296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Pre-Session Reflection</a:t>
            </a:r>
          </a:p>
          <a:p>
            <a:r>
              <a:rPr lang="en-SG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To cultivate good reflection in spouses</a:t>
            </a:r>
            <a:r>
              <a:rPr lang="en-SG" dirty="0"/>
              <a:t> 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EF0A428-7202-DC66-D0D7-43B9F70792F7}"/>
              </a:ext>
            </a:extLst>
          </p:cNvPr>
          <p:cNvSpPr/>
          <p:nvPr/>
        </p:nvSpPr>
        <p:spPr>
          <a:xfrm>
            <a:off x="9238594" y="2192004"/>
            <a:ext cx="23875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In-Session Ice-breaker  </a:t>
            </a:r>
          </a:p>
          <a:p>
            <a:r>
              <a:rPr lang="en-SG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To build friendship between couples</a:t>
            </a:r>
            <a:endParaRPr lang="en-S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0B20557-683C-BD70-77FA-9E631DA8060A}"/>
              </a:ext>
            </a:extLst>
          </p:cNvPr>
          <p:cNvSpPr/>
          <p:nvPr/>
        </p:nvSpPr>
        <p:spPr>
          <a:xfrm>
            <a:off x="199696" y="4083298"/>
            <a:ext cx="28272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Pre-Session  &amp;</a:t>
            </a:r>
          </a:p>
          <a:p>
            <a:r>
              <a:rPr lang="en-SG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In-Session Couple Time </a:t>
            </a:r>
          </a:p>
          <a:p>
            <a:r>
              <a:rPr lang="en-SG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To cultivate godly habits between spouses</a:t>
            </a:r>
            <a:endParaRPr lang="en-S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4F6B29-9B58-B4CC-CE22-BBFA896D22BE}"/>
              </a:ext>
            </a:extLst>
          </p:cNvPr>
          <p:cNvSpPr/>
          <p:nvPr/>
        </p:nvSpPr>
        <p:spPr>
          <a:xfrm>
            <a:off x="9238594" y="3527931"/>
            <a:ext cx="27537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In-Session Group Time </a:t>
            </a:r>
            <a:r>
              <a:rPr lang="en-SG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r>
              <a:rPr lang="en-SG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To build godly partnership between couples</a:t>
            </a:r>
            <a:endParaRPr lang="en-S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A109A62-162A-A8EF-C1E3-6EACCACE2D9E}"/>
              </a:ext>
            </a:extLst>
          </p:cNvPr>
          <p:cNvSpPr/>
          <p:nvPr/>
        </p:nvSpPr>
        <p:spPr>
          <a:xfrm>
            <a:off x="9238594" y="4946697"/>
            <a:ext cx="26486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b="1" dirty="0"/>
              <a:t>Post-Session Homework </a:t>
            </a:r>
            <a:r>
              <a:rPr lang="en-SG" dirty="0"/>
              <a:t>To put things learnt into practice</a:t>
            </a:r>
            <a:endParaRPr lang="en-S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DA6217-6E2B-BEFF-FA0C-A1E3C17CF5C7}"/>
              </a:ext>
            </a:extLst>
          </p:cNvPr>
          <p:cNvSpPr/>
          <p:nvPr/>
        </p:nvSpPr>
        <p:spPr>
          <a:xfrm>
            <a:off x="0" y="414450"/>
            <a:ext cx="12192000" cy="1282118"/>
          </a:xfrm>
          <a:prstGeom prst="rect">
            <a:avLst/>
          </a:prstGeom>
          <a:solidFill>
            <a:srgbClr val="C17CFF">
              <a:alpha val="6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What to Expect in the 5 Sessions</a:t>
            </a:r>
          </a:p>
        </p:txBody>
      </p:sp>
    </p:spTree>
    <p:extLst>
      <p:ext uri="{BB962C8B-B14F-4D97-AF65-F5344CB8AC3E}">
        <p14:creationId xmlns:p14="http://schemas.microsoft.com/office/powerpoint/2010/main" val="29965192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D24BA2A8-E13A-9E68-BFB1-71017088FC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" t="4652" r="4253" b="4621"/>
          <a:stretch/>
        </p:blipFill>
        <p:spPr bwMode="auto">
          <a:xfrm>
            <a:off x="2196662" y="2354154"/>
            <a:ext cx="3603247" cy="35831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A0AB99C-368D-A61A-4BAA-A7927EC1A698}"/>
              </a:ext>
            </a:extLst>
          </p:cNvPr>
          <p:cNvSpPr/>
          <p:nvPr/>
        </p:nvSpPr>
        <p:spPr>
          <a:xfrm>
            <a:off x="5799909" y="2786257"/>
            <a:ext cx="5660572" cy="2718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SG" sz="4267" dirty="0">
                <a:solidFill>
                  <a:srgbClr val="521E8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Know Myself</a:t>
            </a:r>
            <a:endParaRPr lang="en-SG" sz="1867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SG" sz="4267" dirty="0">
                <a:solidFill>
                  <a:srgbClr val="521E8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Know My Spouse</a:t>
            </a:r>
            <a:endParaRPr lang="en-SG" sz="1867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SG" sz="4267" dirty="0">
                <a:solidFill>
                  <a:srgbClr val="521E8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Know God’s Family</a:t>
            </a:r>
            <a:endParaRPr lang="en-SG" sz="1867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SG" sz="4267" dirty="0">
                <a:solidFill>
                  <a:srgbClr val="521E8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Glorify God</a:t>
            </a:r>
            <a:endParaRPr lang="en-SG" sz="1867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9868B1-AAAF-9D6C-9473-BB778BF20E6C}"/>
              </a:ext>
            </a:extLst>
          </p:cNvPr>
          <p:cNvSpPr/>
          <p:nvPr/>
        </p:nvSpPr>
        <p:spPr>
          <a:xfrm>
            <a:off x="0" y="414450"/>
            <a:ext cx="12192000" cy="1282118"/>
          </a:xfrm>
          <a:prstGeom prst="rect">
            <a:avLst/>
          </a:prstGeom>
          <a:solidFill>
            <a:srgbClr val="C17CFF">
              <a:alpha val="6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What to Expect in the 5 Sessions</a:t>
            </a:r>
          </a:p>
        </p:txBody>
      </p:sp>
    </p:spTree>
    <p:extLst>
      <p:ext uri="{BB962C8B-B14F-4D97-AF65-F5344CB8AC3E}">
        <p14:creationId xmlns:p14="http://schemas.microsoft.com/office/powerpoint/2010/main" val="10306324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ext on a piece of paper&#10;&#10;Description automatically generated">
            <a:extLst>
              <a:ext uri="{FF2B5EF4-FFF2-40B4-BE49-F238E27FC236}">
                <a16:creationId xmlns:a16="http://schemas.microsoft.com/office/drawing/2014/main" id="{A61D53FC-F13F-91D8-0AF7-69E30E82F3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456" y="566223"/>
            <a:ext cx="11355088" cy="3816206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C757B926-3011-647E-BA5E-E34F6AC9C8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" t="4652" r="4253" b="4621"/>
          <a:stretch/>
        </p:blipFill>
        <p:spPr bwMode="auto">
          <a:xfrm>
            <a:off x="5176715" y="4110537"/>
            <a:ext cx="2257595" cy="22450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F1105E7-9854-533E-C66B-AB4C2036FBA1}"/>
              </a:ext>
            </a:extLst>
          </p:cNvPr>
          <p:cNvSpPr/>
          <p:nvPr/>
        </p:nvSpPr>
        <p:spPr>
          <a:xfrm>
            <a:off x="6207512" y="4294321"/>
            <a:ext cx="5660572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SG" sz="2800" dirty="0">
                <a:solidFill>
                  <a:srgbClr val="521E8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Know Myself</a:t>
            </a:r>
            <a:endParaRPr lang="en-SG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SG" sz="2800" dirty="0">
                <a:solidFill>
                  <a:srgbClr val="521E8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Know My Spouse</a:t>
            </a:r>
            <a:endParaRPr lang="en-SG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SG" sz="2800" dirty="0">
                <a:solidFill>
                  <a:srgbClr val="521E8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Know God’s Family</a:t>
            </a:r>
            <a:endParaRPr lang="en-SG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SG" sz="2800" dirty="0">
                <a:solidFill>
                  <a:srgbClr val="521E8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Glorify God</a:t>
            </a:r>
            <a:endParaRPr lang="en-SG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2976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EC83CF7F-A3C1-40EF-D1FC-B25EAEDFAD80}"/>
              </a:ext>
            </a:extLst>
          </p:cNvPr>
          <p:cNvSpPr/>
          <p:nvPr/>
        </p:nvSpPr>
        <p:spPr>
          <a:xfrm>
            <a:off x="0" y="2435469"/>
            <a:ext cx="12192000" cy="1987062"/>
          </a:xfrm>
          <a:prstGeom prst="rect">
            <a:avLst/>
          </a:prstGeom>
          <a:solidFill>
            <a:srgbClr val="C17CFF">
              <a:alpha val="6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Tips for a good First Year</a:t>
            </a:r>
          </a:p>
        </p:txBody>
      </p:sp>
    </p:spTree>
    <p:extLst>
      <p:ext uri="{BB962C8B-B14F-4D97-AF65-F5344CB8AC3E}">
        <p14:creationId xmlns:p14="http://schemas.microsoft.com/office/powerpoint/2010/main" val="38309257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EC83CF7F-A3C1-40EF-D1FC-B25EAEDFAD80}"/>
              </a:ext>
            </a:extLst>
          </p:cNvPr>
          <p:cNvSpPr/>
          <p:nvPr/>
        </p:nvSpPr>
        <p:spPr>
          <a:xfrm>
            <a:off x="672661" y="2435469"/>
            <a:ext cx="10846677" cy="1987062"/>
          </a:xfrm>
          <a:prstGeom prst="rect">
            <a:avLst/>
          </a:prstGeom>
          <a:solidFill>
            <a:schemeClr val="bg1">
              <a:alpha val="6784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</a:rPr>
              <a:t>#1 Marriage needs hard work!</a:t>
            </a:r>
          </a:p>
        </p:txBody>
      </p:sp>
    </p:spTree>
    <p:extLst>
      <p:ext uri="{BB962C8B-B14F-4D97-AF65-F5344CB8AC3E}">
        <p14:creationId xmlns:p14="http://schemas.microsoft.com/office/powerpoint/2010/main" val="40445476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EC83CF7F-A3C1-40EF-D1FC-B25EAEDFAD80}"/>
              </a:ext>
            </a:extLst>
          </p:cNvPr>
          <p:cNvSpPr/>
          <p:nvPr/>
        </p:nvSpPr>
        <p:spPr>
          <a:xfrm>
            <a:off x="672661" y="2435469"/>
            <a:ext cx="10846677" cy="1987062"/>
          </a:xfrm>
          <a:prstGeom prst="rect">
            <a:avLst/>
          </a:prstGeom>
          <a:solidFill>
            <a:schemeClr val="bg1">
              <a:alpha val="6784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</a:rPr>
              <a:t>#2 Prioritize the 5 meetings. </a:t>
            </a:r>
          </a:p>
          <a:p>
            <a:pPr algn="ctr"/>
            <a:r>
              <a:rPr lang="en-US" sz="6000" dirty="0">
                <a:solidFill>
                  <a:schemeClr val="tx1"/>
                </a:solidFill>
              </a:rPr>
              <a:t>(once a month investment!)</a:t>
            </a:r>
          </a:p>
        </p:txBody>
      </p:sp>
    </p:spTree>
    <p:extLst>
      <p:ext uri="{BB962C8B-B14F-4D97-AF65-F5344CB8AC3E}">
        <p14:creationId xmlns:p14="http://schemas.microsoft.com/office/powerpoint/2010/main" val="7772961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EC83CF7F-A3C1-40EF-D1FC-B25EAEDFAD80}"/>
              </a:ext>
            </a:extLst>
          </p:cNvPr>
          <p:cNvSpPr/>
          <p:nvPr/>
        </p:nvSpPr>
        <p:spPr>
          <a:xfrm>
            <a:off x="1164920" y="2330366"/>
            <a:ext cx="9668031" cy="1987062"/>
          </a:xfrm>
          <a:prstGeom prst="rect">
            <a:avLst/>
          </a:prstGeom>
          <a:solidFill>
            <a:schemeClr val="bg1">
              <a:alpha val="6784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</a:rPr>
              <a:t>#3 Godly, trusted friendship takes time to nurture.</a:t>
            </a:r>
          </a:p>
        </p:txBody>
      </p:sp>
    </p:spTree>
    <p:extLst>
      <p:ext uri="{BB962C8B-B14F-4D97-AF65-F5344CB8AC3E}">
        <p14:creationId xmlns:p14="http://schemas.microsoft.com/office/powerpoint/2010/main" val="1686747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EC83CF7F-A3C1-40EF-D1FC-B25EAEDFAD80}"/>
              </a:ext>
            </a:extLst>
          </p:cNvPr>
          <p:cNvSpPr/>
          <p:nvPr/>
        </p:nvSpPr>
        <p:spPr>
          <a:xfrm>
            <a:off x="0" y="2435469"/>
            <a:ext cx="12192000" cy="1987062"/>
          </a:xfrm>
          <a:prstGeom prst="rect">
            <a:avLst/>
          </a:prstGeom>
          <a:solidFill>
            <a:srgbClr val="C17CFF">
              <a:alpha val="6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What is First Year?</a:t>
            </a:r>
          </a:p>
        </p:txBody>
      </p:sp>
    </p:spTree>
    <p:extLst>
      <p:ext uri="{BB962C8B-B14F-4D97-AF65-F5344CB8AC3E}">
        <p14:creationId xmlns:p14="http://schemas.microsoft.com/office/powerpoint/2010/main" val="29346376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EC83CF7F-A3C1-40EF-D1FC-B25EAEDFAD80}"/>
              </a:ext>
            </a:extLst>
          </p:cNvPr>
          <p:cNvSpPr/>
          <p:nvPr/>
        </p:nvSpPr>
        <p:spPr>
          <a:xfrm>
            <a:off x="1192924" y="1964096"/>
            <a:ext cx="9806151" cy="2751388"/>
          </a:xfrm>
          <a:prstGeom prst="rect">
            <a:avLst/>
          </a:prstGeom>
          <a:solidFill>
            <a:schemeClr val="bg1">
              <a:alpha val="6784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</a:rPr>
              <a:t>#4 Don’t assume you </a:t>
            </a:r>
          </a:p>
          <a:p>
            <a:pPr algn="ctr"/>
            <a:r>
              <a:rPr lang="en-US" sz="6000" b="1" dirty="0">
                <a:solidFill>
                  <a:schemeClr val="tx1"/>
                </a:solidFill>
              </a:rPr>
              <a:t>know yourself </a:t>
            </a:r>
          </a:p>
          <a:p>
            <a:pPr algn="ctr"/>
            <a:r>
              <a:rPr lang="en-US" sz="6000" b="1" dirty="0">
                <a:solidFill>
                  <a:schemeClr val="tx1"/>
                </a:solidFill>
              </a:rPr>
              <a:t>or your spouse. </a:t>
            </a:r>
            <a:endParaRPr lang="en-US" sz="6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3618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EC83CF7F-A3C1-40EF-D1FC-B25EAEDFAD80}"/>
              </a:ext>
            </a:extLst>
          </p:cNvPr>
          <p:cNvSpPr/>
          <p:nvPr/>
        </p:nvSpPr>
        <p:spPr>
          <a:xfrm>
            <a:off x="0" y="2435469"/>
            <a:ext cx="12192000" cy="1987062"/>
          </a:xfrm>
          <a:prstGeom prst="rect">
            <a:avLst/>
          </a:prstGeom>
          <a:solidFill>
            <a:srgbClr val="C17CFF">
              <a:alpha val="6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Announcements</a:t>
            </a:r>
          </a:p>
        </p:txBody>
      </p:sp>
    </p:spTree>
    <p:extLst>
      <p:ext uri="{BB962C8B-B14F-4D97-AF65-F5344CB8AC3E}">
        <p14:creationId xmlns:p14="http://schemas.microsoft.com/office/powerpoint/2010/main" val="39248993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4 Practical Ways to do Food at Alpha - Alpha">
            <a:extLst>
              <a:ext uri="{FF2B5EF4-FFF2-40B4-BE49-F238E27FC236}">
                <a16:creationId xmlns:a16="http://schemas.microsoft.com/office/drawing/2014/main" id="{E1A34339-7F34-078F-B5FC-500F236471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29" t="22121" r="839" b="23935"/>
          <a:stretch/>
        </p:blipFill>
        <p:spPr bwMode="auto">
          <a:xfrm>
            <a:off x="4217815" y="1081667"/>
            <a:ext cx="7985760" cy="4541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EC83CF7F-A3C1-40EF-D1FC-B25EAEDFAD80}"/>
              </a:ext>
            </a:extLst>
          </p:cNvPr>
          <p:cNvSpPr/>
          <p:nvPr/>
        </p:nvSpPr>
        <p:spPr>
          <a:xfrm>
            <a:off x="5021853" y="1976919"/>
            <a:ext cx="6354533" cy="27513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First Year Dinner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</a:rPr>
              <a:t>Jan2024, 730-930PM</a:t>
            </a:r>
          </a:p>
          <a:p>
            <a:pPr algn="ctr"/>
            <a:r>
              <a:rPr lang="en-US" sz="4000" dirty="0" err="1">
                <a:solidFill>
                  <a:schemeClr val="bg1"/>
                </a:solidFill>
              </a:rPr>
              <a:t>Aperia</a:t>
            </a:r>
            <a:r>
              <a:rPr lang="en-US" sz="4000" dirty="0">
                <a:solidFill>
                  <a:schemeClr val="bg1"/>
                </a:solidFill>
              </a:rPr>
              <a:t> Church Office</a:t>
            </a:r>
          </a:p>
        </p:txBody>
      </p:sp>
      <p:pic>
        <p:nvPicPr>
          <p:cNvPr id="20" name="Picture 19" descr="A purple circle with white text and leaves&#10;&#10;Description automatically generated">
            <a:extLst>
              <a:ext uri="{FF2B5EF4-FFF2-40B4-BE49-F238E27FC236}">
                <a16:creationId xmlns:a16="http://schemas.microsoft.com/office/drawing/2014/main" id="{AA44BA0D-FD7B-F2AD-3FC4-5D2999B6BE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511" y="1621013"/>
            <a:ext cx="3669810" cy="3615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3392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EC83CF7F-A3C1-40EF-D1FC-B25EAEDFAD80}"/>
              </a:ext>
            </a:extLst>
          </p:cNvPr>
          <p:cNvSpPr/>
          <p:nvPr/>
        </p:nvSpPr>
        <p:spPr>
          <a:xfrm>
            <a:off x="0" y="2435469"/>
            <a:ext cx="12192000" cy="1987062"/>
          </a:xfrm>
          <a:prstGeom prst="rect">
            <a:avLst/>
          </a:prstGeom>
          <a:solidFill>
            <a:srgbClr val="C17CFF">
              <a:alpha val="6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41351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a group of people&#10;&#10;Description automatically generated">
            <a:extLst>
              <a:ext uri="{FF2B5EF4-FFF2-40B4-BE49-F238E27FC236}">
                <a16:creationId xmlns:a16="http://schemas.microsoft.com/office/drawing/2014/main" id="{80D088C0-E8F4-46B6-42B1-B49A6B4F2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106"/>
            <a:ext cx="12197533" cy="685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462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F71C67DC-22F5-D371-8523-900E56D394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135" y="1384726"/>
            <a:ext cx="10625730" cy="408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2843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Timeline&#10;&#10;Description automatically generated">
            <a:extLst>
              <a:ext uri="{FF2B5EF4-FFF2-40B4-BE49-F238E27FC236}">
                <a16:creationId xmlns:a16="http://schemas.microsoft.com/office/drawing/2014/main" id="{B59D01B2-CEC9-F90B-B67C-EE853B302B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7" t="2475"/>
          <a:stretch/>
        </p:blipFill>
        <p:spPr>
          <a:xfrm>
            <a:off x="1129553" y="742277"/>
            <a:ext cx="10006157" cy="55133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5F5C7D-152E-F32E-FC42-CAFC77A85B49}"/>
              </a:ext>
            </a:extLst>
          </p:cNvPr>
          <p:cNvSpPr txBox="1"/>
          <p:nvPr/>
        </p:nvSpPr>
        <p:spPr>
          <a:xfrm>
            <a:off x="0" y="5854113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/>
              <a:t>“God’s act is instantaneous. God’s work is a process.” </a:t>
            </a:r>
          </a:p>
        </p:txBody>
      </p:sp>
    </p:spTree>
    <p:extLst>
      <p:ext uri="{BB962C8B-B14F-4D97-AF65-F5344CB8AC3E}">
        <p14:creationId xmlns:p14="http://schemas.microsoft.com/office/powerpoint/2010/main" val="39548073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polygon&#10;&#10;Description automatically generated">
            <a:extLst>
              <a:ext uri="{FF2B5EF4-FFF2-40B4-BE49-F238E27FC236}">
                <a16:creationId xmlns:a16="http://schemas.microsoft.com/office/drawing/2014/main" id="{78AF236D-817D-1D53-2C64-4D9FC6C4A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3963" y="126321"/>
            <a:ext cx="8078362" cy="1403993"/>
          </a:xfrm>
          <a:prstGeom prst="rect">
            <a:avLst/>
          </a:prstGeom>
        </p:spPr>
      </p:pic>
      <p:pic>
        <p:nvPicPr>
          <p:cNvPr id="7" name="Picture 6" descr="Timeline&#10;&#10;Description automatically generated">
            <a:extLst>
              <a:ext uri="{FF2B5EF4-FFF2-40B4-BE49-F238E27FC236}">
                <a16:creationId xmlns:a16="http://schemas.microsoft.com/office/drawing/2014/main" id="{B4EB27F0-9525-B171-A569-C1237E2850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7" t="2475" b="13274"/>
          <a:stretch/>
        </p:blipFill>
        <p:spPr>
          <a:xfrm>
            <a:off x="1092921" y="1616377"/>
            <a:ext cx="10006157" cy="476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788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EC83CF7F-A3C1-40EF-D1FC-B25EAEDFAD80}"/>
              </a:ext>
            </a:extLst>
          </p:cNvPr>
          <p:cNvSpPr/>
          <p:nvPr/>
        </p:nvSpPr>
        <p:spPr>
          <a:xfrm>
            <a:off x="0" y="2435469"/>
            <a:ext cx="12192000" cy="1987062"/>
          </a:xfrm>
          <a:prstGeom prst="rect">
            <a:avLst/>
          </a:prstGeom>
          <a:solidFill>
            <a:srgbClr val="C17CFF">
              <a:alpha val="6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Your Marriage Builders</a:t>
            </a:r>
          </a:p>
        </p:txBody>
      </p:sp>
    </p:spTree>
    <p:extLst>
      <p:ext uri="{BB962C8B-B14F-4D97-AF65-F5344CB8AC3E}">
        <p14:creationId xmlns:p14="http://schemas.microsoft.com/office/powerpoint/2010/main" val="28322525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A4FAFD9-D483-07BA-D125-CB1452C20FC1}"/>
              </a:ext>
            </a:extLst>
          </p:cNvPr>
          <p:cNvSpPr/>
          <p:nvPr/>
        </p:nvSpPr>
        <p:spPr>
          <a:xfrm>
            <a:off x="934974" y="942902"/>
            <a:ext cx="10322052" cy="4972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5500"/>
              </a:lnSpc>
            </a:pPr>
            <a:r>
              <a:rPr lang="en-GB" sz="3600" i="1" dirty="0">
                <a:latin typeface="Calibri" panose="020F0502020204030204" pitchFamily="34" charset="0"/>
                <a:ea typeface="Calibri" panose="020F0502020204030204" pitchFamily="34" charset="0"/>
              </a:rPr>
              <a:t>“Our Lord Jesus Christ said: ‘At the beginning, the Creator God made them male and female’. Quoting Genesis, Jesus continued, ‘For this reason a man will leave his father and mother and be united to his wife, and the two will become </a:t>
            </a:r>
            <a:r>
              <a:rPr lang="en-GB" sz="3600" b="1" i="1" dirty="0">
                <a:latin typeface="Calibri" panose="020F0502020204030204" pitchFamily="34" charset="0"/>
                <a:ea typeface="Calibri" panose="020F0502020204030204" pitchFamily="34" charset="0"/>
              </a:rPr>
              <a:t>one flesh</a:t>
            </a:r>
            <a:r>
              <a:rPr lang="en-GB" sz="3600" i="1" dirty="0">
                <a:latin typeface="Calibri" panose="020F0502020204030204" pitchFamily="34" charset="0"/>
                <a:ea typeface="Calibri" panose="020F0502020204030204" pitchFamily="34" charset="0"/>
              </a:rPr>
              <a:t>.’ Jesus concluded, ‘so they are no longer two, but one flesh. Therefore what God has joined together, let no one separate.’”</a:t>
            </a:r>
            <a:endParaRPr lang="en-SG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1730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A4FAFD9-D483-07BA-D125-CB1452C20FC1}"/>
              </a:ext>
            </a:extLst>
          </p:cNvPr>
          <p:cNvSpPr/>
          <p:nvPr/>
        </p:nvSpPr>
        <p:spPr>
          <a:xfrm>
            <a:off x="851916" y="932771"/>
            <a:ext cx="10488168" cy="4992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3600" i="1" dirty="0"/>
              <a:t>“God’s Word teaches that marriage is not a human invention. It is instituted by God, designed by Him to illustrate </a:t>
            </a:r>
            <a:r>
              <a:rPr lang="en-GB" sz="3600" b="1" i="1" dirty="0"/>
              <a:t>His faithful love for His people</a:t>
            </a:r>
            <a:r>
              <a:rPr lang="en-GB" sz="3600" i="1" dirty="0"/>
              <a:t>, and the </a:t>
            </a:r>
            <a:r>
              <a:rPr lang="en-GB" sz="3600" b="1" i="1" dirty="0"/>
              <a:t>union</a:t>
            </a:r>
            <a:r>
              <a:rPr lang="en-GB" sz="3600" i="1" dirty="0"/>
              <a:t> between Christ and His Church. It is not to be undertaken lightly, but reverently in the fear of God, for the extension of His Kingdom.” </a:t>
            </a:r>
            <a:endParaRPr lang="en-SG" sz="3600" dirty="0"/>
          </a:p>
        </p:txBody>
      </p:sp>
    </p:spTree>
    <p:extLst>
      <p:ext uri="{BB962C8B-B14F-4D97-AF65-F5344CB8AC3E}">
        <p14:creationId xmlns:p14="http://schemas.microsoft.com/office/powerpoint/2010/main" val="32166840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1305</TotalTime>
  <Words>345</Words>
  <Application>Microsoft Macintosh PowerPoint</Application>
  <PresentationFormat>Widescreen</PresentationFormat>
  <Paragraphs>52</Paragraphs>
  <Slides>23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KENNETH LO</dc:creator>
  <cp:lastModifiedBy>KENNETH LO</cp:lastModifiedBy>
  <cp:revision>38</cp:revision>
  <dcterms:created xsi:type="dcterms:W3CDTF">2022-07-10T14:53:34Z</dcterms:created>
  <dcterms:modified xsi:type="dcterms:W3CDTF">2023-07-18T08:55:17Z</dcterms:modified>
</cp:coreProperties>
</file>